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8BEA-E45D-4E46-BA23-23E0D321C6DC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227D2-0C03-413B-B1C9-2DD6F5A516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12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227D2-0C03-413B-B1C9-2DD6F5A5168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0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61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9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3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6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38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171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0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928" y="-1657577"/>
            <a:ext cx="14491854" cy="1086889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121919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FIAsarum</a:t>
            </a:r>
            <a:r>
              <a:rPr lang="it-IT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polycephalum</a:t>
            </a:r>
            <a:endParaRPr lang="it-IT" sz="6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FIA 2025/2026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5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66153" y="0"/>
            <a:ext cx="854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A*</a:t>
            </a:r>
          </a:p>
          <a:p>
            <a:pPr algn="ctr"/>
            <a:r>
              <a:rPr lang="it-IT" dirty="0" smtClean="0"/>
              <a:t>Ecco un esempio di applicazione dell’algoritmo</a:t>
            </a:r>
          </a:p>
          <a:p>
            <a:pPr algn="ctr"/>
            <a:r>
              <a:rPr lang="it-IT" dirty="0" smtClean="0"/>
              <a:t>Vi sono anche descritti tutti i valori delle funzioni calcolate durante la ricerca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81018"/>
            <a:ext cx="5947432" cy="51769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4" y="1681018"/>
            <a:ext cx="5949086" cy="51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0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AMPIEZZA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Iniziando dal punto di partenza, andiamo a esplorare le celle vicine. Queste celle visitate vengono salvate in una coda e se una cella corrisponde alla cella di arrivo, allora si creerà il percorso per raggiungerla. Se invece non lo dovesse trovare allora continuerà la ricerca finché non lo troverà.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8" y="1390258"/>
            <a:ext cx="4010585" cy="546774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89" y="1775019"/>
            <a:ext cx="536494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7821" y="0"/>
            <a:ext cx="12114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AMPIEZZA</a:t>
            </a:r>
          </a:p>
          <a:p>
            <a:pPr algn="ctr"/>
            <a:r>
              <a:rPr lang="it-IT" dirty="0" smtClean="0"/>
              <a:t>Ecco un esempio di applicazione dell’algoritmo </a:t>
            </a:r>
          </a:p>
          <a:p>
            <a:pPr algn="ctr"/>
            <a:r>
              <a:rPr lang="it-IT" dirty="0" smtClean="0"/>
              <a:t>Abbiamo anche aggiunto un effetto grafico che ci permette di vedere la ricerca in tempo reale!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371"/>
            <a:ext cx="4849091" cy="42076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2727614"/>
            <a:ext cx="7342909" cy="41303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172364" y="2134995"/>
            <a:ext cx="580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*nota, per vedere la GIF attivare la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7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1762" y="1823199"/>
            <a:ext cx="112451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</a:t>
            </a:r>
          </a:p>
          <a:p>
            <a:pPr algn="ctr"/>
            <a:r>
              <a:rPr lang="it-IT" dirty="0" smtClean="0"/>
              <a:t>L’esperienza di progetto per IA è stata divertente, non solo perché ci ha permesso di approfondire sugli argomenti trattati a lezione, ma di farlo a modo nostro con un argomento «curioso».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</a:p>
          <a:p>
            <a:pPr algn="ctr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400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59710" y="618836"/>
            <a:ext cx="765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 SIAMO?</a:t>
            </a:r>
            <a:endParaRPr lang="it-I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34" y="1884280"/>
            <a:ext cx="3206530" cy="49737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384145" y="1607127"/>
            <a:ext cx="19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Farace</a:t>
            </a:r>
            <a:r>
              <a:rPr lang="it-IT" dirty="0" smtClean="0"/>
              <a:t> Mirko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83" y="1884280"/>
            <a:ext cx="3168072" cy="49737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3293">
            <a:off x="1180820" y="2992368"/>
            <a:ext cx="473923" cy="47392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955964" y="1607127"/>
            <a:ext cx="22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Setola Angela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8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465" y="196125"/>
            <a:ext cx="1178992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  <a:r>
              <a:rPr lang="it-IT" sz="2400" dirty="0" smtClean="0"/>
              <a:t>:</a:t>
            </a:r>
          </a:p>
          <a:p>
            <a:pPr algn="ctr"/>
            <a:r>
              <a:rPr lang="it-IT" dirty="0" smtClean="0"/>
              <a:t>Da questo video siamo rimasti affascinati dal comportamento peculiare di questo organismo e ci siamo posti la domanda: </a:t>
            </a:r>
          </a:p>
          <a:p>
            <a:pPr algn="ctr"/>
            <a:r>
              <a:rPr lang="it-IT" dirty="0" smtClean="0"/>
              <a:t>«e se la rendessimo digitale?»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Video da </a:t>
            </a:r>
            <a:r>
              <a:rPr lang="it-IT" dirty="0" err="1" smtClean="0"/>
              <a:t>Barbascura</a:t>
            </a:r>
            <a:r>
              <a:rPr lang="it-IT" dirty="0" smtClean="0"/>
              <a:t> X: Lo strano organismo che risolve labirinti e prende decisioni.</a:t>
            </a:r>
          </a:p>
          <a:p>
            <a:pPr algn="ctr"/>
            <a:r>
              <a:rPr lang="it-IT" dirty="0" smtClean="0"/>
              <a:t>(Link: https://youtu.be/xieWiuPv7U0?si=BCSLNf-0M9Xqi_YV)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51" y="1279390"/>
            <a:ext cx="6534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94944" y="398833"/>
            <a:ext cx="10087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OBIETTIVO:</a:t>
            </a:r>
          </a:p>
          <a:p>
            <a:pPr algn="ctr"/>
            <a:r>
              <a:rPr lang="it-IT" dirty="0" smtClean="0"/>
              <a:t>Creare un’IA in grado di simulare il comportamento di ricerca della muffa policefala, utilizzando gli algoritmi visti a lezione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16074"/>
            <a:ext cx="8719127" cy="46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2" y="0"/>
            <a:ext cx="9156208" cy="68580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3666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 PEAS</a:t>
            </a:r>
            <a:r>
              <a:rPr lang="it-IT" sz="4000" dirty="0" smtClean="0">
                <a:solidFill>
                  <a:schemeClr val="bg1"/>
                </a:solidFill>
              </a:rPr>
              <a:t>: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549564" y="3244333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Perfomance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216172" y="621599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Envirorment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918971" y="627859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Actuators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1031167" y="3822970"/>
            <a:ext cx="17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82" y="3285693"/>
            <a:ext cx="290882" cy="28661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0" y="6257351"/>
            <a:ext cx="290882" cy="28661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85" y="3864329"/>
            <a:ext cx="290882" cy="2866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89" y="6319951"/>
            <a:ext cx="290882" cy="2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28704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				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SPECIFICHE DELL’AMBIENTE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SINGOLO AGENTE 							PARAIZIALMENTE OSSERVABILE	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            STATICO								EPISODICO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6970"/>
            <a:ext cx="2344366" cy="17559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1" y="1536970"/>
            <a:ext cx="5159914" cy="15479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6696"/>
            <a:ext cx="3138538" cy="22313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96" y="4626697"/>
            <a:ext cx="3966763" cy="22313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59" y="4626696"/>
            <a:ext cx="2942741" cy="22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82973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DEL PROBLEMA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b="1" dirty="0" smtClean="0"/>
              <a:t>Stato iniziale</a:t>
            </a:r>
            <a:r>
              <a:rPr lang="it-IT" dirty="0" smtClean="0"/>
              <a:t>:  il punto di partenza e il punto d’arrivo sono scelti casualmente in una griglia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Descrizione azioni </a:t>
            </a:r>
            <a:r>
              <a:rPr lang="it-IT" b="1" dirty="0"/>
              <a:t>p</a:t>
            </a:r>
            <a:r>
              <a:rPr lang="it-IT" b="1" dirty="0" smtClean="0"/>
              <a:t>ossibili</a:t>
            </a:r>
            <a:r>
              <a:rPr lang="it-IT" dirty="0" smtClean="0"/>
              <a:t>: L’agente può muoversi in 8 direzioni. In alto, in basso, a destra, a sinistra, in basso a destra, in basso a sinistra, in alto a destra, in alto a sinistra.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Test Obiettivo</a:t>
            </a:r>
            <a:r>
              <a:rPr lang="it-IT" dirty="0" smtClean="0"/>
              <a:t>: L’obiettivo della muffa è quello di raggiungere il cibo con il miglior percorso possibile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Modello di transizione: </a:t>
            </a:r>
            <a:r>
              <a:rPr lang="it-IT" dirty="0" smtClean="0"/>
              <a:t>Si deve controllare ad ogni azione se si è raggiunto o meno il «traguardo»</a:t>
            </a:r>
          </a:p>
          <a:p>
            <a:endParaRPr lang="it-IT" dirty="0"/>
          </a:p>
          <a:p>
            <a:endParaRPr lang="it-IT" dirty="0" smtClean="0"/>
          </a:p>
          <a:p>
            <a:r>
              <a:rPr lang="it-IT" b="1" dirty="0" smtClean="0"/>
              <a:t>Costo cammino</a:t>
            </a:r>
            <a:r>
              <a:rPr lang="it-IT" dirty="0" smtClean="0"/>
              <a:t>: ogni passo nell’ambiente costa 1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5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2436" y="1870856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ABBIAMO AFFRONTATO IL PROBLEMA?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Abbiamo affrontato il problema usando due algoritmi di ricerca, uno a ricerca informata e uno a ricerca non informata: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Algoritmo di Ricerca A*</a:t>
            </a:r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Algoritmo di ricerca in Ampiezza</a:t>
            </a:r>
          </a:p>
        </p:txBody>
      </p:sp>
    </p:spTree>
    <p:extLst>
      <p:ext uri="{BB962C8B-B14F-4D97-AF65-F5344CB8AC3E}">
        <p14:creationId xmlns:p14="http://schemas.microsoft.com/office/powerpoint/2010/main" val="38639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65270" y="0"/>
            <a:ext cx="104183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A*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L’algoritmo usa tre funzioni: g(), che corrisponde al costo reale per raggiungere il nodo obiettivo a partire da quello iniziale, h(), che corrisponde al costo stimato per raggiungere il nodo obiettivo a partire dal nodo attuale, in fine abbiamo f() che è la somma dei due e corrisponde alla stima del costo del percorso più adatto.</a:t>
            </a:r>
          </a:p>
        </p:txBody>
      </p:sp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3552" y="1439694"/>
            <a:ext cx="4464287" cy="5418306"/>
          </a:xfrm>
          <a:prstGeom prst="rect">
            <a:avLst/>
          </a:prstGeom>
          <a:ln/>
        </p:spPr>
      </p:pic>
      <p:pic>
        <p:nvPicPr>
          <p:cNvPr id="4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56052" y="3044757"/>
            <a:ext cx="6073302" cy="38132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264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488</Words>
  <Application>Microsoft Office PowerPoint</Application>
  <PresentationFormat>Widescreen</PresentationFormat>
  <Paragraphs>98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Mirko</dc:creator>
  <cp:lastModifiedBy>Mirko</cp:lastModifiedBy>
  <cp:revision>26</cp:revision>
  <dcterms:created xsi:type="dcterms:W3CDTF">2026-02-10T16:05:34Z</dcterms:created>
  <dcterms:modified xsi:type="dcterms:W3CDTF">2026-02-13T16:15:18Z</dcterms:modified>
</cp:coreProperties>
</file>